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33" r:id="rId5"/>
    <p:sldId id="447" r:id="rId6"/>
    <p:sldId id="528" r:id="rId7"/>
    <p:sldId id="523" r:id="rId8"/>
    <p:sldId id="530" r:id="rId9"/>
    <p:sldId id="531" r:id="rId10"/>
    <p:sldId id="532" r:id="rId11"/>
    <p:sldId id="533" r:id="rId12"/>
    <p:sldId id="534" r:id="rId13"/>
    <p:sldId id="529" r:id="rId1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242"/>
    <a:srgbClr val="FFFFE7"/>
    <a:srgbClr val="FFFFDF"/>
    <a:srgbClr val="146894"/>
    <a:srgbClr val="5A7B63"/>
    <a:srgbClr val="2018BE"/>
    <a:srgbClr val="5F0000"/>
    <a:srgbClr val="6FBD35"/>
    <a:srgbClr val="6F9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 autoAdjust="0"/>
    <p:restoredTop sz="72271" autoAdjust="0"/>
  </p:normalViewPr>
  <p:slideViewPr>
    <p:cSldViewPr snapToGrid="0" snapToObjects="1">
      <p:cViewPr varScale="1">
        <p:scale>
          <a:sx n="47" d="100"/>
          <a:sy n="47" d="100"/>
        </p:scale>
        <p:origin x="-1890" y="-96"/>
      </p:cViewPr>
      <p:guideLst>
        <p:guide orient="horz" pos="2160"/>
        <p:guide pos="2688"/>
      </p:guideLst>
    </p:cSldViewPr>
  </p:slideViewPr>
  <p:outlineViewPr>
    <p:cViewPr>
      <p:scale>
        <a:sx n="33" d="100"/>
        <a:sy n="33" d="100"/>
      </p:scale>
      <p:origin x="0" y="3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754" y="-108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502"/>
          </a:xfrm>
          <a:prstGeom prst="rect">
            <a:avLst/>
          </a:prstGeom>
        </p:spPr>
        <p:txBody>
          <a:bodyPr vert="horz" lIns="92147" tIns="46073" rIns="92147" bIns="460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502"/>
          </a:xfrm>
          <a:prstGeom prst="rect">
            <a:avLst/>
          </a:prstGeom>
        </p:spPr>
        <p:txBody>
          <a:bodyPr vert="horz" lIns="92147" tIns="46073" rIns="92147" bIns="460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DA624CE1-060C-43F9-AD36-68930AB66188}" type="datetimeFigureOut">
              <a:rPr lang="en-US"/>
              <a:pPr>
                <a:defRPr/>
              </a:pPr>
              <a:t>4/15/2013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613"/>
            <a:ext cx="3032337" cy="464502"/>
          </a:xfrm>
          <a:prstGeom prst="rect">
            <a:avLst/>
          </a:prstGeom>
        </p:spPr>
        <p:txBody>
          <a:bodyPr vert="horz" lIns="92147" tIns="46073" rIns="92147" bIns="460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613"/>
            <a:ext cx="3032337" cy="464502"/>
          </a:xfrm>
          <a:prstGeom prst="rect">
            <a:avLst/>
          </a:prstGeom>
        </p:spPr>
        <p:txBody>
          <a:bodyPr vert="horz" lIns="92147" tIns="46073" rIns="92147" bIns="460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AC51F58-F9B9-4822-8585-21D9DA156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7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502"/>
          </a:xfrm>
          <a:prstGeom prst="rect">
            <a:avLst/>
          </a:prstGeom>
        </p:spPr>
        <p:txBody>
          <a:bodyPr vert="horz" lIns="92147" tIns="46073" rIns="92147" bIns="460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502"/>
          </a:xfrm>
          <a:prstGeom prst="rect">
            <a:avLst/>
          </a:prstGeom>
        </p:spPr>
        <p:txBody>
          <a:bodyPr vert="horz" lIns="92147" tIns="46073" rIns="92147" bIns="460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D3613219-C11B-4556-8871-5D03722D8233}" type="datetimeFigureOut">
              <a:rPr lang="en-US"/>
              <a:pPr>
                <a:defRPr/>
              </a:pPr>
              <a:t>4/15/2013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7" tIns="46073" rIns="92147" bIns="4607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10392"/>
            <a:ext cx="5598160" cy="4177349"/>
          </a:xfrm>
          <a:prstGeom prst="rect">
            <a:avLst/>
          </a:prstGeom>
        </p:spPr>
        <p:txBody>
          <a:bodyPr vert="horz" lIns="92147" tIns="46073" rIns="92147" bIns="46073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613"/>
            <a:ext cx="3032337" cy="464502"/>
          </a:xfrm>
          <a:prstGeom prst="rect">
            <a:avLst/>
          </a:prstGeom>
        </p:spPr>
        <p:txBody>
          <a:bodyPr vert="horz" lIns="92147" tIns="46073" rIns="92147" bIns="460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613"/>
            <a:ext cx="3032337" cy="464502"/>
          </a:xfrm>
          <a:prstGeom prst="rect">
            <a:avLst/>
          </a:prstGeom>
        </p:spPr>
        <p:txBody>
          <a:bodyPr vert="horz" lIns="92147" tIns="46073" rIns="92147" bIns="460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A598B23-5DDA-4B82-80EB-D2DA44387D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38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598B23-5DDA-4B82-80EB-D2DA44387D9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09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598B23-5DDA-4B82-80EB-D2DA44387D9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44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468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-1588" y="1066800"/>
            <a:ext cx="8464551" cy="76200"/>
          </a:xfrm>
          <a:prstGeom prst="rect">
            <a:avLst/>
          </a:prstGeom>
          <a:solidFill>
            <a:srgbClr val="3C5242">
              <a:alpha val="9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u="sng" dirty="0">
              <a:solidFill>
                <a:srgbClr val="3C52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buClr>
                <a:schemeClr val="tx2">
                  <a:lumMod val="75000"/>
                </a:schemeClr>
              </a:buClr>
              <a:defRPr>
                <a:solidFill>
                  <a:schemeClr val="tx2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3pPr>
              <a:buClr>
                <a:schemeClr val="tx2">
                  <a:lumMod val="75000"/>
                </a:schemeClr>
              </a:buClr>
              <a:defRPr>
                <a:solidFill>
                  <a:schemeClr val="tx2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152400"/>
            <a:ext cx="8001000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924800" cy="4525963"/>
          </a:xfrm>
        </p:spPr>
        <p:txBody>
          <a:bodyPr/>
          <a:lstStyle>
            <a:lvl3pPr>
              <a:buClr>
                <a:schemeClr val="tx2">
                  <a:lumMod val="75000"/>
                </a:schemeClr>
              </a:buClr>
              <a:defRPr>
                <a:solidFill>
                  <a:schemeClr val="tx2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-17463" y="1011238"/>
            <a:ext cx="8504238" cy="53975"/>
          </a:xfrm>
          <a:prstGeom prst="rect">
            <a:avLst/>
          </a:prstGeom>
          <a:solidFill>
            <a:srgbClr val="3C5242">
              <a:alpha val="9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u="sng" dirty="0">
              <a:solidFill>
                <a:srgbClr val="3C52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30000"/>
              <a:buFont typeface="Wingdings" pitchFamily="2" charset="2"/>
              <a:buChar char="§"/>
              <a:defRPr/>
            </a:lvl1pPr>
            <a:lvl3pPr>
              <a:buClr>
                <a:schemeClr val="tx2">
                  <a:lumMod val="75000"/>
                </a:schemeClr>
              </a:buClr>
              <a:defRPr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883" y="4406900"/>
            <a:ext cx="7735887" cy="1362075"/>
          </a:xfrm>
        </p:spPr>
        <p:txBody>
          <a:bodyPr anchor="t"/>
          <a:lstStyle>
            <a:lvl1pPr algn="l">
              <a:defRPr sz="4000" b="1" cap="none">
                <a:solidFill>
                  <a:srgbClr val="5A7B6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ChangeArrowheads="1"/>
          </p:cNvSpPr>
          <p:nvPr userDrawn="1"/>
        </p:nvSpPr>
        <p:spPr bwMode="auto">
          <a:xfrm>
            <a:off x="-17463" y="1011238"/>
            <a:ext cx="8504238" cy="53975"/>
          </a:xfrm>
          <a:prstGeom prst="rect">
            <a:avLst/>
          </a:prstGeom>
          <a:solidFill>
            <a:srgbClr val="3C5242">
              <a:alpha val="9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u="sng" dirty="0">
              <a:solidFill>
                <a:srgbClr val="3C52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chemeClr val="tx2">
                  <a:lumMod val="75000"/>
                </a:schemeClr>
              </a:buCl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3716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chemeClr val="tx2">
                  <a:lumMod val="75000"/>
                </a:schemeClr>
              </a:buCl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1"/>
          <p:cNvSpPr>
            <a:spLocks noChangeArrowheads="1"/>
          </p:cNvSpPr>
          <p:nvPr userDrawn="1"/>
        </p:nvSpPr>
        <p:spPr bwMode="auto">
          <a:xfrm>
            <a:off x="-17463" y="1011238"/>
            <a:ext cx="8504238" cy="53975"/>
          </a:xfrm>
          <a:prstGeom prst="rect">
            <a:avLst/>
          </a:prstGeom>
          <a:solidFill>
            <a:srgbClr val="3C5242">
              <a:alpha val="9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u="sng" dirty="0">
              <a:solidFill>
                <a:srgbClr val="3C52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01136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buClr>
                <a:schemeClr val="tx2">
                  <a:lumMod val="75000"/>
                </a:schemeClr>
              </a:buCl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371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113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 userDrawn="1"/>
        </p:nvSpPr>
        <p:spPr bwMode="auto">
          <a:xfrm>
            <a:off x="-17463" y="1011238"/>
            <a:ext cx="8504238" cy="53975"/>
          </a:xfrm>
          <a:prstGeom prst="rect">
            <a:avLst/>
          </a:prstGeom>
          <a:solidFill>
            <a:srgbClr val="3C5242">
              <a:alpha val="9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u="sng" dirty="0">
              <a:solidFill>
                <a:srgbClr val="3C52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883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buClr>
                <a:schemeClr val="tx2">
                  <a:lumMod val="75000"/>
                </a:schemeClr>
              </a:buClr>
              <a:defRPr sz="24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0350" y="152400"/>
            <a:ext cx="8001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>
            <a:off x="0" y="6802438"/>
            <a:ext cx="8504238" cy="55562"/>
          </a:xfrm>
          <a:prstGeom prst="rect">
            <a:avLst/>
          </a:prstGeom>
          <a:solidFill>
            <a:srgbClr val="CC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9" name="Group 14"/>
          <p:cNvGrpSpPr>
            <a:grpSpLocks/>
          </p:cNvGrpSpPr>
          <p:nvPr userDrawn="1"/>
        </p:nvGrpSpPr>
        <p:grpSpPr bwMode="auto">
          <a:xfrm>
            <a:off x="8488361" y="0"/>
            <a:ext cx="655637" cy="6858000"/>
            <a:chOff x="8488424" y="0"/>
            <a:chExt cx="655521" cy="6858000"/>
          </a:xfrm>
        </p:grpSpPr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8815391" y="0"/>
              <a:ext cx="328554" cy="68580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8488424" y="0"/>
              <a:ext cx="328554" cy="6858000"/>
            </a:xfrm>
            <a:prstGeom prst="rect">
              <a:avLst/>
            </a:prstGeom>
            <a:solidFill>
              <a:srgbClr val="14689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Text Box 18"/>
            <p:cNvSpPr txBox="1">
              <a:spLocks noChangeArrowheads="1"/>
            </p:cNvSpPr>
            <p:nvPr userDrawn="1"/>
          </p:nvSpPr>
          <p:spPr bwMode="auto">
            <a:xfrm rot="5400000">
              <a:off x="5912065" y="2705716"/>
              <a:ext cx="5505450" cy="338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cap="none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rial Black" pitchFamily="34" charset="0"/>
                </a:rPr>
                <a:t>Regional</a:t>
              </a:r>
              <a:r>
                <a:rPr lang="en-US" sz="1600" b="1" cap="none" spc="150" baseline="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rial Black" pitchFamily="34" charset="0"/>
                </a:rPr>
                <a:t> O&amp;G Emission Inventories</a:t>
              </a:r>
              <a:endParaRPr lang="en-US" sz="16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13" name="Text Box 18"/>
            <p:cNvSpPr txBox="1">
              <a:spLocks noChangeArrowheads="1"/>
            </p:cNvSpPr>
            <p:nvPr userDrawn="1"/>
          </p:nvSpPr>
          <p:spPr bwMode="auto">
            <a:xfrm rot="5400000">
              <a:off x="6200720" y="2679647"/>
              <a:ext cx="550545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b="1" cap="none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rial Black" pitchFamily="34" charset="0"/>
                </a:rPr>
                <a:t>BLM </a:t>
              </a:r>
              <a:r>
                <a:rPr lang="en-US" sz="1900" b="1" cap="none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rial Black" pitchFamily="34" charset="0"/>
                </a:rPr>
                <a:t>Montana/Dakotas State Office</a:t>
              </a:r>
              <a:endParaRPr lang="en-US" sz="19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pic>
        <p:nvPicPr>
          <p:cNvPr id="11" name="Picture 7" descr="S:\Wo610\Intranet work area\design_standards\images\blm_logo_transparent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910" y="5627687"/>
            <a:ext cx="121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5" r:id="rId2"/>
    <p:sldLayoutId id="2147483689" r:id="rId3"/>
    <p:sldLayoutId id="2147483696" r:id="rId4"/>
    <p:sldLayoutId id="2147483697" r:id="rId5"/>
    <p:sldLayoutId id="2147483698" r:id="rId6"/>
    <p:sldLayoutId id="2147483690" r:id="rId7"/>
    <p:sldLayoutId id="2147483691" r:id="rId8"/>
    <p:sldLayoutId id="2147483692" r:id="rId9"/>
    <p:sldLayoutId id="2147483699" r:id="rId10"/>
    <p:sldLayoutId id="2147483693" r:id="rId11"/>
    <p:sldLayoutId id="214748369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A7B6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 Rounded MT Bold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A7B63"/>
          </a:solidFill>
          <a:latin typeface="Arial Rounded MT Bold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A7B63"/>
          </a:solidFill>
          <a:latin typeface="Arial Rounded MT Bold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A7B63"/>
          </a:solidFill>
          <a:latin typeface="Arial Rounded MT Bold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A7B63"/>
          </a:solidFill>
          <a:latin typeface="Arial Rounded MT Bold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5A7B63"/>
          </a:solidFill>
          <a:latin typeface="Arial Rounded MT Bold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5A7B63"/>
          </a:solidFill>
          <a:latin typeface="Arial Rounded MT Bold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5A7B63"/>
          </a:solidFill>
          <a:latin typeface="Arial Rounded MT Bold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5A7B63"/>
          </a:solidFill>
          <a:latin typeface="Arial Rounded MT Bold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C5242"/>
        </a:buClr>
        <a:buSzPct val="130000"/>
        <a:buFont typeface="Wingdings" pitchFamily="2" charset="2"/>
        <a:buChar char="§"/>
        <a:defRPr sz="3200" kern="1200">
          <a:solidFill>
            <a:srgbClr val="3C524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 Rounded MT Bold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14689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 Rounded MT Bold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>
            <a:lumMod val="75000"/>
          </a:schemeClr>
        </a:buClr>
        <a:buFont typeface="Arial" charset="0"/>
        <a:buChar char="•"/>
        <a:defRPr sz="2400" kern="1200"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 Rounded MT Bold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 Rounded MT Bold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 Rounded MT Bold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83030"/>
            <a:ext cx="7772400" cy="1088572"/>
          </a:xfrm>
        </p:spPr>
        <p:txBody>
          <a:bodyPr>
            <a:noAutofit/>
          </a:bodyPr>
          <a:lstStyle/>
          <a:p>
            <a:pPr algn="ctr">
              <a:tabLst>
                <a:tab pos="2678113" algn="l"/>
              </a:tabLst>
            </a:pPr>
            <a:r>
              <a:rPr lang="en-US" sz="3700" dirty="0">
                <a:solidFill>
                  <a:srgbClr val="5A7B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BLM Montana and </a:t>
            </a:r>
            <a:r>
              <a:rPr lang="en-US" sz="3700" dirty="0" smtClean="0">
                <a:solidFill>
                  <a:srgbClr val="5A7B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Dakotas</a:t>
            </a:r>
            <a:endParaRPr lang="en-US" sz="3600" dirty="0">
              <a:solidFill>
                <a:srgbClr val="5A7B6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02663" y="1348381"/>
            <a:ext cx="5388746" cy="465191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4100" dirty="0" smtClean="0"/>
              <a:t>Emission Inventories, </a:t>
            </a:r>
            <a:br>
              <a:rPr lang="en-US" sz="4100" dirty="0" smtClean="0"/>
            </a:br>
            <a:r>
              <a:rPr lang="en-US" sz="4100" dirty="0" smtClean="0"/>
              <a:t>Resource </a:t>
            </a:r>
            <a:r>
              <a:rPr lang="en-US" sz="4100" dirty="0"/>
              <a:t>Management </a:t>
            </a:r>
            <a:r>
              <a:rPr lang="en-US" sz="4100" dirty="0" smtClean="0"/>
              <a:t/>
            </a:r>
            <a:br>
              <a:rPr lang="en-US" sz="4100" dirty="0" smtClean="0"/>
            </a:br>
            <a:r>
              <a:rPr lang="en-US" sz="4100" dirty="0" smtClean="0"/>
              <a:t>Plans (RMPs</a:t>
            </a:r>
            <a:r>
              <a:rPr lang="en-US" sz="4100" dirty="0"/>
              <a:t>) </a:t>
            </a:r>
            <a:endParaRPr lang="en-US" sz="4100" dirty="0" smtClean="0"/>
          </a:p>
          <a:p>
            <a:pPr algn="ctr"/>
            <a:r>
              <a:rPr lang="en-US" sz="4100" dirty="0" smtClean="0"/>
              <a:t>and </a:t>
            </a:r>
          </a:p>
          <a:p>
            <a:pPr algn="ctr"/>
            <a:r>
              <a:rPr lang="en-US" sz="4100" dirty="0" smtClean="0"/>
              <a:t>Environmental Impact Statements (EISs)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900" dirty="0" smtClean="0"/>
              <a:t>April 16, 2013</a:t>
            </a:r>
          </a:p>
          <a:p>
            <a:pPr algn="ctr"/>
            <a:endParaRPr lang="en-US" dirty="0"/>
          </a:p>
          <a:p>
            <a:pPr algn="ctr"/>
            <a:r>
              <a:rPr lang="en-US" sz="3200" dirty="0">
                <a:solidFill>
                  <a:srgbClr val="5A7B63"/>
                </a:solidFill>
              </a:rPr>
              <a:t>Susan </a:t>
            </a:r>
            <a:r>
              <a:rPr lang="en-US" sz="3200" dirty="0" smtClean="0">
                <a:solidFill>
                  <a:srgbClr val="5A7B63"/>
                </a:solidFill>
              </a:rPr>
              <a:t>Bassett</a:t>
            </a:r>
          </a:p>
          <a:p>
            <a:pPr algn="ctr"/>
            <a:r>
              <a:rPr lang="en-US" sz="3200" dirty="0" smtClean="0">
                <a:solidFill>
                  <a:srgbClr val="5A7B63"/>
                </a:solidFill>
              </a:rPr>
              <a:t>Air </a:t>
            </a:r>
            <a:r>
              <a:rPr lang="en-US" sz="3200" dirty="0">
                <a:solidFill>
                  <a:srgbClr val="5A7B63"/>
                </a:solidFill>
              </a:rPr>
              <a:t>Resource </a:t>
            </a:r>
            <a:r>
              <a:rPr lang="en-US" sz="3200" dirty="0" smtClean="0">
                <a:solidFill>
                  <a:srgbClr val="5A7B63"/>
                </a:solidFill>
              </a:rPr>
              <a:t>Specialist</a:t>
            </a:r>
            <a:endParaRPr lang="en-US" sz="3200" dirty="0">
              <a:solidFill>
                <a:srgbClr val="5A7B63"/>
              </a:solidFill>
            </a:endParaRPr>
          </a:p>
          <a:p>
            <a:pPr algn="ctr"/>
            <a:r>
              <a:rPr lang="en-US" sz="3200" dirty="0">
                <a:solidFill>
                  <a:srgbClr val="5A7B63"/>
                </a:solidFill>
              </a:rPr>
              <a:t>BLM Montana/Dakotas State </a:t>
            </a:r>
            <a:r>
              <a:rPr lang="en-US" sz="3200" dirty="0" smtClean="0">
                <a:solidFill>
                  <a:srgbClr val="5A7B63"/>
                </a:solidFill>
              </a:rPr>
              <a:t>Office</a:t>
            </a:r>
            <a:endParaRPr lang="en-US" sz="3200" dirty="0">
              <a:solidFill>
                <a:srgbClr val="5A7B63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09" y="1371602"/>
            <a:ext cx="2349354" cy="4576437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117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001000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Thank You!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Please contact me if you have </a:t>
            </a:r>
            <a:r>
              <a:rPr lang="en-US" dirty="0" smtClean="0"/>
              <a:t>questions.</a:t>
            </a:r>
          </a:p>
          <a:p>
            <a:pPr marL="915988" indent="0">
              <a:buNone/>
            </a:pPr>
            <a:r>
              <a:rPr lang="en-US" sz="1800" dirty="0" smtClean="0">
                <a:solidFill>
                  <a:srgbClr val="146894"/>
                </a:solidFill>
              </a:rPr>
              <a:t/>
            </a:r>
            <a:br>
              <a:rPr lang="en-US" sz="1800" dirty="0" smtClean="0">
                <a:solidFill>
                  <a:srgbClr val="146894"/>
                </a:solidFill>
              </a:rPr>
            </a:br>
            <a:r>
              <a:rPr lang="en-US" sz="2800" dirty="0" smtClean="0">
                <a:solidFill>
                  <a:srgbClr val="146894"/>
                </a:solidFill>
              </a:rPr>
              <a:t>Susan </a:t>
            </a:r>
            <a:r>
              <a:rPr lang="en-US" sz="2800" dirty="0">
                <a:solidFill>
                  <a:srgbClr val="146894"/>
                </a:solidFill>
              </a:rPr>
              <a:t>Bassett</a:t>
            </a:r>
            <a:br>
              <a:rPr lang="en-US" sz="2800" dirty="0">
                <a:solidFill>
                  <a:srgbClr val="146894"/>
                </a:solidFill>
              </a:rPr>
            </a:br>
            <a:r>
              <a:rPr lang="en-US" sz="2800" dirty="0">
                <a:solidFill>
                  <a:srgbClr val="146894"/>
                </a:solidFill>
              </a:rPr>
              <a:t>Air Resource Specialist</a:t>
            </a:r>
            <a:br>
              <a:rPr lang="en-US" sz="2800" dirty="0">
                <a:solidFill>
                  <a:srgbClr val="146894"/>
                </a:solidFill>
              </a:rPr>
            </a:br>
            <a:r>
              <a:rPr lang="en-US" sz="2800" dirty="0">
                <a:solidFill>
                  <a:srgbClr val="146894"/>
                </a:solidFill>
              </a:rPr>
              <a:t>BLM Montana/Dakotas State Office</a:t>
            </a:r>
            <a:br>
              <a:rPr lang="en-US" sz="2800" dirty="0">
                <a:solidFill>
                  <a:srgbClr val="146894"/>
                </a:solidFill>
              </a:rPr>
            </a:br>
            <a:r>
              <a:rPr lang="en-US" sz="2800" dirty="0">
                <a:solidFill>
                  <a:srgbClr val="146894"/>
                </a:solidFill>
              </a:rPr>
              <a:t>406-896-5029</a:t>
            </a:r>
            <a:br>
              <a:rPr lang="en-US" sz="2800" dirty="0">
                <a:solidFill>
                  <a:srgbClr val="146894"/>
                </a:solidFill>
              </a:rPr>
            </a:br>
            <a:r>
              <a:rPr lang="en-US" sz="2800" dirty="0" smtClean="0">
                <a:solidFill>
                  <a:srgbClr val="146894"/>
                </a:solidFill>
              </a:rPr>
              <a:t>sbassett@blm.gov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94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Welcome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 for attending</a:t>
            </a:r>
            <a:r>
              <a:rPr lang="en-US" dirty="0" smtClean="0"/>
              <a:t>!</a:t>
            </a:r>
          </a:p>
          <a:p>
            <a:r>
              <a:rPr lang="en-US" dirty="0" smtClean="0"/>
              <a:t>Provide context for this emission inventory effort</a:t>
            </a:r>
            <a:endParaRPr lang="en-US" dirty="0" smtClean="0"/>
          </a:p>
          <a:p>
            <a:r>
              <a:rPr lang="en-US" dirty="0" smtClean="0"/>
              <a:t>Goal:  To achieve better </a:t>
            </a:r>
            <a:r>
              <a:rPr lang="en-US" dirty="0" smtClean="0"/>
              <a:t>air quality analysis </a:t>
            </a:r>
            <a:r>
              <a:rPr lang="en-US" dirty="0" smtClean="0"/>
              <a:t>with </a:t>
            </a:r>
            <a:r>
              <a:rPr lang="en-US" dirty="0" smtClean="0"/>
              <a:t>your </a:t>
            </a:r>
            <a:r>
              <a:rPr lang="en-US" dirty="0" smtClean="0"/>
              <a:t>participation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4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533400"/>
            <a:ext cx="8001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Reasons for Regional Emission Inventories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924800" cy="4463143"/>
          </a:xfrm>
        </p:spPr>
        <p:txBody>
          <a:bodyPr>
            <a:normAutofit/>
          </a:bodyPr>
          <a:lstStyle/>
          <a:p>
            <a:r>
              <a:rPr lang="en-US" dirty="0" smtClean="0"/>
              <a:t>Support Photochemical Grid Modeling (PGM) for multiple RMPs and Associated EISs</a:t>
            </a:r>
          </a:p>
          <a:p>
            <a:r>
              <a:rPr lang="en-US" dirty="0" smtClean="0"/>
              <a:t>Reduce costs for operators </a:t>
            </a:r>
          </a:p>
          <a:p>
            <a:r>
              <a:rPr lang="en-US" dirty="0" smtClean="0"/>
              <a:t>Speed approval time for oil and gas projects</a:t>
            </a:r>
            <a:endParaRPr lang="en-US" dirty="0" smtClean="0"/>
          </a:p>
          <a:p>
            <a:r>
              <a:rPr lang="en-US" dirty="0" smtClean="0"/>
              <a:t>Provide high-quality data for other air resource studies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0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0350" y="152399"/>
            <a:ext cx="8001000" cy="1636643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/>
              <a:t>BLM Planning </a:t>
            </a:r>
            <a:r>
              <a:rPr lang="en-US" sz="3600" u="sng" dirty="0" smtClean="0"/>
              <a:t>Efforts in MT/DAKs</a:t>
            </a:r>
            <a:endParaRPr lang="en-US" sz="36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5774" y="1603513"/>
            <a:ext cx="8216348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Ongoing RMPs/EISs</a:t>
            </a:r>
          </a:p>
          <a:p>
            <a:pPr lvl="1"/>
            <a:r>
              <a:rPr lang="en-US" dirty="0" smtClean="0"/>
              <a:t>Billings/Pompeys Pillar</a:t>
            </a:r>
            <a:endParaRPr lang="en-US" dirty="0"/>
          </a:p>
          <a:p>
            <a:pPr lvl="1"/>
            <a:r>
              <a:rPr lang="en-US" dirty="0"/>
              <a:t>Miles City Field </a:t>
            </a:r>
            <a:r>
              <a:rPr lang="en-US" dirty="0" smtClean="0"/>
              <a:t>Office</a:t>
            </a:r>
            <a:endParaRPr lang="en-US" dirty="0"/>
          </a:p>
          <a:p>
            <a:pPr lvl="1"/>
            <a:r>
              <a:rPr lang="en-US" dirty="0"/>
              <a:t>HiLine </a:t>
            </a:r>
            <a:r>
              <a:rPr lang="en-US" dirty="0" smtClean="0"/>
              <a:t>District</a:t>
            </a:r>
            <a:endParaRPr lang="en-US" dirty="0"/>
          </a:p>
          <a:p>
            <a:pPr lvl="1"/>
            <a:r>
              <a:rPr lang="en-US" dirty="0"/>
              <a:t>South </a:t>
            </a:r>
            <a:r>
              <a:rPr lang="en-US" dirty="0" smtClean="0"/>
              <a:t>Dakota Field Office</a:t>
            </a:r>
            <a:endParaRPr lang="en-US" dirty="0"/>
          </a:p>
          <a:p>
            <a:r>
              <a:rPr lang="en-US" dirty="0" smtClean="0"/>
              <a:t>Future RMP/EIS Revisions</a:t>
            </a:r>
            <a:endParaRPr lang="en-US" dirty="0"/>
          </a:p>
          <a:p>
            <a:pPr lvl="1"/>
            <a:r>
              <a:rPr lang="en-US" dirty="0"/>
              <a:t>Lewistown Field Office</a:t>
            </a:r>
            <a:endParaRPr lang="en-US" sz="2100" dirty="0"/>
          </a:p>
          <a:p>
            <a:pPr lvl="1"/>
            <a:r>
              <a:rPr lang="en-US" dirty="0" smtClean="0"/>
              <a:t>North Dakota Field Office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224195"/>
              </p:ext>
            </p:extLst>
          </p:nvPr>
        </p:nvGraphicFramePr>
        <p:xfrm>
          <a:off x="5242361" y="1625283"/>
          <a:ext cx="275784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675"/>
                <a:gridCol w="1629174"/>
              </a:tblGrid>
              <a:tr h="54916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RMP/EIS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 Notice of Availability</a:t>
                      </a:r>
                      <a:endParaRPr lang="en-US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8166">
                <a:tc>
                  <a:txBody>
                    <a:bodyPr/>
                    <a:lstStyle/>
                    <a:p>
                      <a:r>
                        <a:rPr lang="en-US" dirty="0" smtClean="0"/>
                        <a:t>MCFO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3/8/2013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166">
                <a:tc>
                  <a:txBody>
                    <a:bodyPr/>
                    <a:lstStyle/>
                    <a:p>
                      <a:r>
                        <a:rPr lang="en-US" dirty="0" smtClean="0"/>
                        <a:t>HiLine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3/22/2013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166">
                <a:tc>
                  <a:txBody>
                    <a:bodyPr/>
                    <a:lstStyle/>
                    <a:p>
                      <a:r>
                        <a:rPr lang="en-US" dirty="0" smtClean="0"/>
                        <a:t>BiFO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4/5/2013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8166">
                <a:tc>
                  <a:txBody>
                    <a:bodyPr/>
                    <a:lstStyle/>
                    <a:p>
                      <a:r>
                        <a:rPr lang="en-US" dirty="0" smtClean="0"/>
                        <a:t>SDFO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7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u="sng" dirty="0" smtClean="0"/>
              <a:t>Montana/Dakotas Field Offices</a:t>
            </a:r>
            <a:endParaRPr lang="en-US" sz="3200" u="sng" dirty="0"/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22" t="24023" r="40541" b="47772"/>
          <a:stretch>
            <a:fillRect/>
          </a:stretch>
        </p:blipFill>
        <p:spPr bwMode="auto">
          <a:xfrm>
            <a:off x="385068" y="1097279"/>
            <a:ext cx="7194291" cy="5176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62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u="sng" dirty="0" smtClean="0"/>
              <a:t>PGM Modeling Domain</a:t>
            </a:r>
            <a:endParaRPr lang="en-US" sz="3200" u="sng" dirty="0"/>
          </a:p>
        </p:txBody>
      </p:sp>
      <p:pic>
        <p:nvPicPr>
          <p:cNvPr id="5" name="Content Placeholder 4" descr="Description: blm_md_361204_CAMxonly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9" t="8766" r="14809" b="51303"/>
          <a:stretch/>
        </p:blipFill>
        <p:spPr bwMode="auto">
          <a:xfrm>
            <a:off x="914400" y="1463040"/>
            <a:ext cx="6400800" cy="44292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36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001000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Air Quality Oil and Gas MOU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924800" cy="492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Signed June 23, 2011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/>
              <a:t>US Environmental Protection Agency (EPA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US Fish </a:t>
            </a:r>
            <a:r>
              <a:rPr lang="en-US" dirty="0" smtClean="0"/>
              <a:t>and Wildlife </a:t>
            </a:r>
            <a:r>
              <a:rPr lang="en-US" dirty="0" smtClean="0"/>
              <a:t>Service (USFWS)</a:t>
            </a:r>
            <a:endParaRPr lang="en-US" dirty="0" smtClean="0"/>
          </a:p>
          <a:p>
            <a:pPr lvl="1"/>
            <a:r>
              <a:rPr lang="en-US" dirty="0" smtClean="0"/>
              <a:t>National </a:t>
            </a:r>
            <a:r>
              <a:rPr lang="en-US" dirty="0" smtClean="0"/>
              <a:t>Park </a:t>
            </a:r>
            <a:r>
              <a:rPr lang="en-US" dirty="0" smtClean="0"/>
              <a:t>Service (NPS)</a:t>
            </a:r>
            <a:endParaRPr lang="en-US" dirty="0" smtClean="0"/>
          </a:p>
          <a:p>
            <a:pPr lvl="1"/>
            <a:r>
              <a:rPr lang="en-US" dirty="0" smtClean="0"/>
              <a:t>US Forest Service (USFS)</a:t>
            </a:r>
          </a:p>
          <a:p>
            <a:r>
              <a:rPr lang="en-US" dirty="0" smtClean="0"/>
              <a:t>BLM specifically requests comments of Air Resource Management Plans (ARMPs) in RMP/EIS appendices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1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001000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PGM Benefits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924800" cy="492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model addresses:</a:t>
            </a:r>
          </a:p>
          <a:p>
            <a:pPr lvl="1"/>
            <a:r>
              <a:rPr lang="en-US" dirty="0" smtClean="0"/>
              <a:t>Criteria pollutants</a:t>
            </a:r>
          </a:p>
          <a:p>
            <a:pPr lvl="1"/>
            <a:r>
              <a:rPr lang="en-US" dirty="0" smtClean="0"/>
              <a:t>Air Quality Related Values (AQRVs) including visibility, deposition, lake acidification</a:t>
            </a:r>
          </a:p>
          <a:p>
            <a:r>
              <a:rPr lang="en-US" dirty="0"/>
              <a:t>Model “selected” alternatives for many  field offices </a:t>
            </a:r>
          </a:p>
          <a:p>
            <a:r>
              <a:rPr lang="en-US" dirty="0" smtClean="0"/>
              <a:t>Under Air Quality Oil and Gas MOU</a:t>
            </a:r>
          </a:p>
          <a:p>
            <a:pPr lvl="1"/>
            <a:r>
              <a:rPr lang="en-US" dirty="0" smtClean="0"/>
              <a:t>Can “tier to” this PGM analysis rather than conduct new PGM analysis</a:t>
            </a:r>
          </a:p>
        </p:txBody>
      </p:sp>
    </p:spTree>
    <p:extLst>
      <p:ext uri="{BB962C8B-B14F-4D97-AF65-F5344CB8AC3E}">
        <p14:creationId xmlns:p14="http://schemas.microsoft.com/office/powerpoint/2010/main" val="24473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001000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Improve Emission Accuracy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924800" cy="4927600"/>
          </a:xfrm>
        </p:spPr>
        <p:txBody>
          <a:bodyPr>
            <a:normAutofit/>
          </a:bodyPr>
          <a:lstStyle/>
          <a:p>
            <a:r>
              <a:rPr lang="en-US" dirty="0" smtClean="0"/>
              <a:t>“Conservative” emissions are the default unless adequate data is gathered to reflect actual operations</a:t>
            </a:r>
          </a:p>
          <a:p>
            <a:pPr lvl="1"/>
            <a:r>
              <a:rPr lang="en-US" dirty="0" smtClean="0"/>
              <a:t>Equipment types</a:t>
            </a:r>
          </a:p>
          <a:p>
            <a:pPr lvl="1"/>
            <a:r>
              <a:rPr lang="en-US" dirty="0" smtClean="0"/>
              <a:t>Basin-specific practices</a:t>
            </a:r>
          </a:p>
          <a:p>
            <a:pPr lvl="1"/>
            <a:r>
              <a:rPr lang="en-US" dirty="0" smtClean="0"/>
              <a:t>Basin-specific emission controls</a:t>
            </a:r>
          </a:p>
          <a:p>
            <a:pPr lvl="1"/>
            <a:r>
              <a:rPr lang="en-US" dirty="0" smtClean="0"/>
              <a:t>Compliance with new/recent regulations</a:t>
            </a:r>
          </a:p>
          <a:p>
            <a:r>
              <a:rPr lang="en-US" dirty="0" smtClean="0"/>
              <a:t>We need your help</a:t>
            </a:r>
          </a:p>
          <a:p>
            <a:r>
              <a:rPr lang="en-US" dirty="0" smtClean="0"/>
              <a:t>Now is the time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37564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FB7BBFE767EC45924AC8DDED47F2DF" ma:contentTypeVersion="0" ma:contentTypeDescription="Create a new document." ma:contentTypeScope="" ma:versionID="d93f23a3f93634e2bae928adfa6237f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A463492-7BA9-4E8F-B872-266AD2D21C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F469AB-D0AA-4C4A-B75A-5F9ACEBE90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089276E-29E4-4A5B-A93B-F337072FA27D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6572</TotalTime>
  <Words>276</Words>
  <Application>Microsoft Office PowerPoint</Application>
  <PresentationFormat>On-screen Show (4:3)</PresentationFormat>
  <Paragraphs>68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BLM Montana and Dakotas</vt:lpstr>
      <vt:lpstr>Welcome</vt:lpstr>
      <vt:lpstr>Reasons for Regional Emission Inventories</vt:lpstr>
      <vt:lpstr>BLM Planning Efforts in MT/DAKs</vt:lpstr>
      <vt:lpstr>Montana/Dakotas Field Offices</vt:lpstr>
      <vt:lpstr>PGM Modeling Domain</vt:lpstr>
      <vt:lpstr>Air Quality Oil and Gas MOU</vt:lpstr>
      <vt:lpstr>PGM Benefits</vt:lpstr>
      <vt:lpstr>Improve Emission Accuracy</vt:lpstr>
      <vt:lpstr>Thank You!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BLM's Ecoregional Strategy</dc:title>
  <dc:subject>Ecoregional Assessment</dc:subject>
  <dc:creator>Craig N. Goodwin</dc:creator>
  <dc:description>Version 2 slides of the ecoregional strategy.</dc:description>
  <cp:lastModifiedBy>Bassett, Susan M</cp:lastModifiedBy>
  <cp:revision>410</cp:revision>
  <cp:lastPrinted>2012-02-16T00:01:01Z</cp:lastPrinted>
  <dcterms:created xsi:type="dcterms:W3CDTF">2009-06-15T14:07:02Z</dcterms:created>
  <dcterms:modified xsi:type="dcterms:W3CDTF">2013-04-15T18:01:56Z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0x01010080FB7BBFE767EC45924AC8DDED47F2DF</vt:lpwstr>
  </property>
</Properties>
</file>